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4630400" cy="8229600"/>
  <p:notesSz cx="8229600" cy="14630400"/>
  <p:embeddedFontLst>
    <p:embeddedFont>
      <p:font typeface="Mona Sans Semi Bold"/>
      <p:regular r:id="rId24"/>
    </p:embeddedFont>
    <p:embeddedFont>
      <p:font typeface="Mona Sans Semi Bold"/>
      <p:regular r:id="rId25"/>
    </p:embeddedFont>
    <p:embeddedFont>
      <p:font typeface="Mona Sans Semi Bold"/>
      <p:regular r:id="rId26"/>
    </p:embeddedFont>
    <p:embeddedFont>
      <p:font typeface="Mona Sans Semi Bold"/>
      <p:regular r:id="rId27"/>
    </p:embeddedFont>
    <p:embeddedFont>
      <p:font typeface="Funnel Sans"/>
      <p:regular r:id="rId28"/>
    </p:embeddedFont>
    <p:embeddedFont>
      <p:font typeface="Funnel Sans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Relationship Id="rId26" Type="http://schemas.openxmlformats.org/officeDocument/2006/relationships/font" Target="fonts/font3.fntdata"/><Relationship Id="rId27" Type="http://schemas.openxmlformats.org/officeDocument/2006/relationships/font" Target="fonts/font4.fntdata"/><Relationship Id="rId28" Type="http://schemas.openxmlformats.org/officeDocument/2006/relationships/font" Target="fonts/font5.fntdata"/><Relationship Id="rId29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018-1.png>
</file>

<file path=ppt/media/image-1018-2.png>
</file>

<file path=ppt/media/image-11-1.png>
</file>

<file path=ppt/media/image-11-2.png>
</file>

<file path=ppt/media/image-14-1.pn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7-2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8-1.png"/><Relationship Id="rId2" Type="http://schemas.openxmlformats.org/officeDocument/2006/relationships/image" Target="../media/image-1018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3D Object Detection with CADC Dataset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Advancing autonomous vehicle perception through robust object detection in adverse driving conditions using the Canadian Adverse Driving Conditions Dataset 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1386" y="620078"/>
            <a:ext cx="6143030" cy="545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Visualizing Detection Results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1386" y="1585079"/>
            <a:ext cx="6490692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following visualizations showcase our model's 3D object detection capabilities across challenging Canadian adverse driving conditions from the CADC dataset, demonstrating robust performance in real-world scenarios.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11386" y="2580561"/>
            <a:ext cx="6490692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Faster R-CNN Results</a:t>
            </a:r>
            <a:endParaRPr lang="en-US" sz="13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1386" y="3056453"/>
            <a:ext cx="5434489" cy="435661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35942" y="1585079"/>
            <a:ext cx="6490692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These side-by-side comparisons illustrate the detetion accuracy and reliability of both architectures under varying environmental conditions including snow, fog, and low-light scenarios.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35942" y="2580561"/>
            <a:ext cx="6490692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SSD Results</a:t>
            </a:r>
            <a:endParaRPr lang="en-US" sz="13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5942" y="3056453"/>
            <a:ext cx="5432584" cy="435649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91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Faster R-CNN 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68642"/>
            <a:ext cx="6244709" cy="38732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9521" y="10606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Single‑Shot Detector (SSD) 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521" y="1678662"/>
            <a:ext cx="6244709" cy="487215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99521" y="680597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627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Faster R-CNN vs SSD – Architectural Differences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47461"/>
            <a:ext cx="13042821" cy="5005864"/>
          </a:xfrm>
          <a:prstGeom prst="roundRect">
            <a:avLst>
              <a:gd name="adj" fmla="val 190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555081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9653" y="2698790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Feature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75077" y="2698790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Faster R-CNN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716691" y="2698790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SSD (Single Shot Detector)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205401"/>
            <a:ext cx="1302627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9653" y="3349109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Pipeline Type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75077" y="3349109"/>
            <a:ext cx="388036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Two-stage (Region Proposal → Classification)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716691" y="3349109"/>
            <a:ext cx="38841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One-stage (Direct class + box prediction)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4218623"/>
            <a:ext cx="1302627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29653" y="4362331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Region Proposal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375077" y="4362331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Uses RPN (Region Proposal Network)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716691" y="4362331"/>
            <a:ext cx="38841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 RPN; anchors used at multiple feature maps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231844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9653" y="537555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Speed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375077" y="537555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Slower (typically ~5–7 FPS)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716691" y="537555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Real-time capable (~20–50 FPS)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01410" y="5882164"/>
            <a:ext cx="1302627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29653" y="6025872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Accuracy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5375077" y="6025872"/>
            <a:ext cx="388036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Higher accuracy, better for small objects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716691" y="6025872"/>
            <a:ext cx="38841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Slightly lower accuracy, struggles with small objects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6895386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9653" y="703909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Backbone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5375077" y="7039094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ResNet-50 + FPN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9716691" y="703909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VGG + extra conv layers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62376"/>
            <a:ext cx="107669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Inference Differences on CADC Dataset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24783"/>
            <a:ext cx="13042821" cy="3342322"/>
          </a:xfrm>
          <a:prstGeom prst="roundRect">
            <a:avLst>
              <a:gd name="adj" fmla="val 285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032403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9653" y="3176111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Aspect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75077" y="3176111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Faster R-CNN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716691" y="3176111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SSD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682722"/>
            <a:ext cx="1302627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9653" y="3826431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Object Detection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75077" y="3826431"/>
            <a:ext cx="388036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Precise bounding boxes (esp. for vehicles)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716691" y="3826431"/>
            <a:ext cx="38841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Faster detections, coarser box localization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4695944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29653" y="483965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Inference Time (T4 GPU)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375077" y="483965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~0.12 sec/frame (8–10 FPS)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716691" y="483965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~0.02–0.05 sec/frame (20–50 FPS)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346263"/>
            <a:ext cx="1302627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9653" y="5489972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Use-Case Suitability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375077" y="5489972"/>
            <a:ext cx="388036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Best for safety-critical or complex scenes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716691" y="5489972"/>
            <a:ext cx="38841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Best for lightweight, real-time applications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8042" y="414814"/>
            <a:ext cx="11015901" cy="471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Average Recall (AR) by Max Detections &amp; Object Size for SSD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8042" y="1188006"/>
            <a:ext cx="13574316" cy="482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Purpose: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Reflects model’s ability to find relevant objects (regardless of confidence).</a:t>
            </a:r>
            <a:pPr algn="l" indent="0" marL="0">
              <a:lnSpc>
                <a:spcPts val="1900"/>
              </a:lnSpc>
              <a:buNone/>
            </a:pPr>
            <a:pPr algn="l" indent="0" marL="0">
              <a:lnSpc>
                <a:spcPts val="1900"/>
              </a:lnSpc>
              <a:buNone/>
            </a:pPr>
            <a:r>
              <a:rPr lang="en-US" sz="11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Inference: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Low recall even at 100 detections → model misses many objects. Slight improvement on large targets.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8042" y="1840349"/>
            <a:ext cx="9326404" cy="55636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28042" y="7573685"/>
            <a:ext cx="13574316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endParaRPr lang="en-US" sz="11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2386"/>
            <a:ext cx="9090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Technical Challenges &amp; Solutions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04793"/>
            <a:ext cx="4196358" cy="3182422"/>
          </a:xfrm>
          <a:prstGeom prst="roundRect">
            <a:avLst>
              <a:gd name="adj" fmla="val 4597"/>
            </a:avLst>
          </a:prstGeom>
          <a:noFill/>
          <a:ln w="30480">
            <a:solidFill>
              <a:srgbClr val="C8CAC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104793"/>
            <a:ext cx="121920" cy="3182422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3D to 2D Projection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852505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Complex coordinate transformations required careful handling of camera calibration matrices and coordinate system conventions between world, camera, and image spaces.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104793"/>
            <a:ext cx="4196358" cy="3182422"/>
          </a:xfrm>
          <a:prstGeom prst="roundRect">
            <a:avLst>
              <a:gd name="adj" fmla="val 4597"/>
            </a:avLst>
          </a:prstGeom>
          <a:noFill/>
          <a:ln w="30480">
            <a:solidFill>
              <a:srgbClr val="C8CAC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104793"/>
            <a:ext cx="121920" cy="3182422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362087"/>
            <a:ext cx="33962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Adverse Weather Impact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852505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Reduced visibility and contrast in snow/fog conditions significantly impacted small object detection, requiring specialized augmentation strategies.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104793"/>
            <a:ext cx="4196358" cy="3182422"/>
          </a:xfrm>
          <a:prstGeom prst="roundRect">
            <a:avLst>
              <a:gd name="adj" fmla="val 4597"/>
            </a:avLst>
          </a:prstGeom>
          <a:noFill/>
          <a:ln w="30480">
            <a:solidFill>
              <a:srgbClr val="C8CAC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104793"/>
            <a:ext cx="121920" cy="3182422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Class Imbalance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852505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Uneven distribution of object classes in adverse conditions led to biased predictions, addressed through weighted sampling and focal loss implementation.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4495"/>
            <a:ext cx="74449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Future Work &amp; Conclusions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369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8860" y="287940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914769"/>
            <a:ext cx="32392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Multi-Modal Integration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405188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Incorporate LIDAR point clouds for improved 3D localization accuracy and robustness in adverse weather conditions.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35893" y="28369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20963" y="287940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73008" y="2914769"/>
            <a:ext cx="32375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Real-Time Optimization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73008" y="3405188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Deploy optimized models using TensorRT for real-time inference in autonomous vehicle perception pipelines.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77995" y="28369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63065" y="287940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15111" y="2914769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Enhanced Weather Adaptation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15111" y="3759518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Develop weather-aware attention mechanisms and domain adaptation techniques for improved cross-condition generalization.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82918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work demonstrates the feasibility of training robust object detection models on adverse weather datasets, establishing baseline performance for future autonomous driving perception research.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43307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700"/>
              </a:lnSpc>
              <a:buNone/>
            </a:pPr>
            <a:r>
              <a:rPr lang="en-US" sz="133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Thank You</a:t>
            </a:r>
            <a:endParaRPr lang="en-US" sz="13350" dirty="0"/>
          </a:p>
        </p:txBody>
      </p:sp>
      <p:sp>
        <p:nvSpPr>
          <p:cNvPr id="3" name="Text 1"/>
          <p:cNvSpPr/>
          <p:nvPr/>
        </p:nvSpPr>
        <p:spPr>
          <a:xfrm>
            <a:off x="793790" y="52233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Questions &amp; Discussion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5221"/>
            <a:ext cx="89746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Problem Statement &amp; Motivation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27628"/>
            <a:ext cx="4196358" cy="3536752"/>
          </a:xfrm>
          <a:prstGeom prst="roundRect">
            <a:avLst>
              <a:gd name="adj" fmla="val 2694"/>
            </a:avLst>
          </a:prstGeom>
          <a:noFill/>
          <a:ln w="30480">
            <a:solidFill>
              <a:srgbClr val="C8CAC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3184922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Autonomous Driving Challenge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51084" y="4029670"/>
            <a:ext cx="368177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Current perception systems struggle with adverse weather conditions, limiting real-world deployment of autonomous vehicles in challenging environments like Canadian winters.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927628"/>
            <a:ext cx="4196358" cy="3536752"/>
          </a:xfrm>
          <a:prstGeom prst="roundRect">
            <a:avLst>
              <a:gd name="adj" fmla="val 2694"/>
            </a:avLst>
          </a:prstGeom>
          <a:noFill/>
          <a:ln w="30480">
            <a:solidFill>
              <a:srgbClr val="C8CAC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74256" y="3184922"/>
            <a:ext cx="35903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CADC Dataset Advantage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74256" y="3675340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First large-scale dataset specifically designed for adverse driving conditions, providing essential training data for robust perception systems.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927628"/>
            <a:ext cx="4196358" cy="3536752"/>
          </a:xfrm>
          <a:prstGeom prst="roundRect">
            <a:avLst>
              <a:gd name="adj" fmla="val 2694"/>
            </a:avLst>
          </a:prstGeom>
          <a:noFill/>
          <a:ln w="30480">
            <a:solidFill>
              <a:srgbClr val="C8CAC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97427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Research Objectives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97427" y="3675340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Develop and evaluate object detection models capable of maintaining performance across varying weather, lighting, and road conditions.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67016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CADC 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29307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Dataset Composition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4951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56,000+ camera images with 3D annotations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9170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Calibrated stereo camera setup with LIDAR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63390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Seven object classes: car, truck, bus, bicycle, motorcycle, pedestrian, traffic light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43900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Diverse conditions: snow, fog, rain, night driving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028724"/>
            <a:ext cx="33293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Technical Specifications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60986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Intrinsic/extrinsic calibration matrices in YAML format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05206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3D bounding boxes with world coordinates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49426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Synchronized multi-modal sensor data</a:t>
            </a:r>
            <a:endParaRPr lang="en-US" sz="17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8819"/>
            <a:ext cx="77109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Preprocessing Pipeline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91226"/>
            <a:ext cx="1134070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4180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Dataset Parsing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2908459"/>
            <a:ext cx="116819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Custom PyTorch Dataset class loads images and parses YAML calibration files to extract camera intrinsics and extrinsics for 3D-to-2D projection.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861078"/>
            <a:ext cx="1134070" cy="166985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4087892"/>
            <a:ext cx="31247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Annotation Processing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578310"/>
            <a:ext cx="116819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3D bounding boxes transformed to 2D image coordinates using camera projection matrices, with visibility checks and occlusion handling.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530929"/>
            <a:ext cx="1134070" cy="166985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54674" y="5757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Augmentation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154674" y="6248162"/>
            <a:ext cx="116819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Standard torchvision transforms applied including normalization, random horizontal flips, and color jittering to improve model generalization.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934" y="481608"/>
            <a:ext cx="10826115" cy="64584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934" y="7202686"/>
            <a:ext cx="4378523" cy="547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endParaRPr lang="en-US" sz="3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2803" y="410766"/>
            <a:ext cx="5703808" cy="466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Dataset File Directory Structure</a:t>
            </a:r>
            <a:endParaRPr lang="en-US" sz="2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2803" y="1269444"/>
            <a:ext cx="3594259" cy="60121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52003" y="1250752"/>
            <a:ext cx="1867138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CADC Organization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5552003" y="1633418"/>
            <a:ext cx="856309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dataset follows a hierarchical structure with separate directories for different data modalities and annotation formats.</a:t>
            </a:r>
            <a:endParaRPr lang="en-US" sz="1150" dirty="0"/>
          </a:p>
        </p:txBody>
      </p:sp>
      <p:sp>
        <p:nvSpPr>
          <p:cNvPr id="6" name="Text 3"/>
          <p:cNvSpPr/>
          <p:nvPr/>
        </p:nvSpPr>
        <p:spPr>
          <a:xfrm>
            <a:off x="5552003" y="2006917"/>
            <a:ext cx="856309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cadcd/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Root directory containing all dataset files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5552003" y="2298263"/>
            <a:ext cx="856309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raw_data/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Original sensor recordings organized by date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5552003" y="2589609"/>
            <a:ext cx="856309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annotations/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- 3D bounding box labels in YAML format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5552003" y="2880955"/>
            <a:ext cx="856309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calib/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Camera calibration parameters and transformations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5552003" y="3172301"/>
            <a:ext cx="856309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processed/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Preprocessed training and validation splits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522803" y="7617619"/>
            <a:ext cx="13584793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organized structure enables efficient data loading and ensures reproducible model training across different experimental configurations.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7571" y="575548"/>
            <a:ext cx="4855012" cy="506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Training Dataset Sample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7571" y="1487686"/>
            <a:ext cx="2027158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LIDAR Point Cloud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567571" y="1903214"/>
            <a:ext cx="5994202" cy="518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3D point cloud data captured by the LIDAR sensor, providing spatial depth information for accurate object localization in adverse weather conditions.</a:t>
            </a:r>
            <a:endParaRPr lang="en-US" sz="1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571" y="2604492"/>
            <a:ext cx="4875371" cy="416575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964918" y="1487686"/>
            <a:ext cx="3173492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Camera Image with Annotations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964918" y="1903214"/>
            <a:ext cx="7105412" cy="518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Synchronized camera image with projected 3D bounding boxes, demonstrating the multi-modal nature of the CADC dataset and ground truth annotations used for training.</a:t>
            </a:r>
            <a:endParaRPr lang="en-US" sz="12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918" y="2604492"/>
            <a:ext cx="4000262" cy="333184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964918" y="6118741"/>
            <a:ext cx="7105412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567571" y="7135058"/>
            <a:ext cx="13495258" cy="518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integration of LIDAR and camera data enables robust object detection by leveraging complementary sensor modalities - LIDAR provides precise distance measurements while cameras capture rich visual features and textures.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9603" y="494705"/>
            <a:ext cx="4497586" cy="562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Overall Workflow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9603" y="1416725"/>
            <a:ext cx="13371195" cy="673905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9603" y="8358068"/>
            <a:ext cx="13371195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0250"/>
            <a:ext cx="8144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Model Architecture &amp; Training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26005"/>
            <a:ext cx="41706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Faster R-CNN Implementation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07149"/>
            <a:ext cx="57864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Torchvision pre-trained backbone (ResNet-50)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49347"/>
            <a:ext cx="57864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Custom 7-class classification head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791545"/>
            <a:ext cx="57864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RPN for region proposal generation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233743"/>
            <a:ext cx="57864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Multi-scale feature extraction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823460"/>
            <a:ext cx="30745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Training Configuration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404604"/>
            <a:ext cx="57864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Batch size: 4 (GPU memory constraints)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46802"/>
            <a:ext cx="57864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SGD optimizer with momentum 0.9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289000"/>
            <a:ext cx="57864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Learning rate: 0.005 with step scheduler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731198"/>
            <a:ext cx="57864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Combined classification and regression loss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141250" y="2303264"/>
            <a:ext cx="67028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Single‑Shot Detector (SSD) Implementation 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141250" y="2870240"/>
            <a:ext cx="67028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Architecture: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SSD with VGG‑based feature extractor + multi‑scale extra layers; combines classification &amp; regression heads for dense, one‑pass detection.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141250" y="4038243"/>
            <a:ext cx="67028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Customization: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DefaultBoxGenerator retained;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classification head replaced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(in‑channels, anchors, 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num_classes = 5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 to match CADC labels.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141250" y="5206246"/>
            <a:ext cx="67028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Efficiency: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Processes 300 × 300 inputs; single forward pass → real‑time inference (~50 FPS on T4).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141250" y="6011347"/>
            <a:ext cx="67028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Use‑case Fit: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Suitable for snow/fog road scenes; compact model size and fast per‑frame latency ideal for on‑device ADAS pipelines.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2025-07-12T20:12:43Z</dcterms:created>
  <dcterms:modified xsi:type="dcterms:W3CDTF">2025-07-12T20:12:43Z</dcterms:modified>
</cp:coreProperties>
</file>